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png" ContentType="image/png"/>
  <Override PartName="/ppt/media/image28.jpeg" ContentType="image/jpeg"/>
  <Override PartName="/ppt/media/image29.png" ContentType="image/png"/>
  <Override PartName="/ppt/media/image30.jpeg" ContentType="image/jpeg"/>
  <Override PartName="/ppt/media/image32.png" ContentType="image/png"/>
  <Override PartName="/ppt/media/image31.png" ContentType="image/png"/>
  <Override PartName="/ppt/media/image33.png" ContentType="image/png"/>
  <Override PartName="/ppt/media/image34.png" ContentType="image/png"/>
  <Override PartName="/ppt/media/image37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A dia áthelyezéséhez kattintson ide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u-HU" sz="2000" spc="-1" strike="noStrike">
                <a:latin typeface="Arial"/>
              </a:rPr>
              <a:t>A jegyzetformátum szerkesztéséhez kattintson ide</a:t>
            </a:r>
            <a:endParaRPr b="0" lang="hu-HU" sz="20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u-HU" sz="1400" spc="-1" strike="noStrike">
                <a:latin typeface="Times New Roman"/>
              </a:rPr>
              <a:t>&lt;élőfej&gt;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u-HU" sz="1400" spc="-1" strike="noStrike">
                <a:latin typeface="Times New Roman"/>
              </a:rPr>
              <a:t>&lt;dátum/idő&gt;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u-HU" sz="1400" spc="-1" strike="noStrike">
                <a:latin typeface="Times New Roman"/>
              </a:rPr>
              <a:t>&lt;élőláb&gt;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29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BC2E656B-4749-4995-A991-71962BF8D9AD}" type="slidenum">
              <a:rPr b="0" lang="hu-HU" sz="1400" spc="-1" strike="noStrike">
                <a:latin typeface="Times New Roman"/>
              </a:rPr>
              <a:t>&lt;szám&gt;</a:t>
            </a:fld>
            <a:endParaRPr b="0" lang="hu-H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23CE42A-4759-4FDF-996E-2CBD35548687}" type="slidenum">
              <a:rPr b="0" lang="hu-HU" sz="1200" spc="-1" strike="noStrike">
                <a:solidFill>
                  <a:srgbClr val="000000"/>
                </a:solidFill>
                <a:latin typeface="Arial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Arial"/>
              </a:rPr>
              <a:t>Mintacím szerkesztése</a:t>
            </a:r>
            <a:endParaRPr b="0" lang="hu-H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8BD803BD-3416-46A3-97BF-597CBA243468}" type="slidenum">
              <a:rPr b="0" lang="hu-HU" sz="1400" spc="-1" strike="noStrike">
                <a:solidFill>
                  <a:srgbClr val="000000"/>
                </a:solidFill>
                <a:latin typeface="Arial"/>
              </a:rPr>
              <a:t>16</a:t>
            </a:fld>
            <a:endParaRPr b="0" lang="hu-H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rgbClr val="000000"/>
                </a:solidFill>
                <a:latin typeface="Arial"/>
              </a:rPr>
              <a:t>Vázlatszöveg formátumának szerkesztése</a:t>
            </a: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</a:rPr>
              <a:t>Második vázlatszint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Harmadik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Negyedik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Ötödik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Hatodik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Hetedik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Arial"/>
              </a:rPr>
              <a:t>Mintacím szerkesztése</a:t>
            </a:r>
            <a:endParaRPr b="0" lang="hu-H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hu-HU" sz="3200" spc="-1" strike="noStrike">
                <a:solidFill>
                  <a:srgbClr val="000000"/>
                </a:solidFill>
                <a:latin typeface="Arial"/>
              </a:rPr>
              <a:t>Mintaszöveg szerkesztése</a:t>
            </a: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hu-HU" sz="2800" spc="-1" strike="noStrike">
                <a:solidFill>
                  <a:srgbClr val="000000"/>
                </a:solidFill>
                <a:latin typeface="Arial"/>
              </a:rPr>
              <a:t>Második szint</a:t>
            </a:r>
            <a:endParaRPr b="0" lang="hu-HU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</a:rPr>
              <a:t>Harmadik szint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Negyedik 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Ötödik 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3D927126-55F7-42F1-AC8E-9BCF172D96E5}" type="slidenum">
              <a:rPr b="0" lang="hu-HU" sz="1400" spc="-1" strike="noStrike">
                <a:solidFill>
                  <a:srgbClr val="000000"/>
                </a:solidFill>
                <a:latin typeface="Arial"/>
              </a:rPr>
              <a:t>&lt;szám&gt;</a:t>
            </a:fld>
            <a:endParaRPr b="0" lang="hu-H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Arial"/>
              </a:rPr>
              <a:t>Mintacím szerkesztése</a:t>
            </a:r>
            <a:endParaRPr b="0" lang="hu-H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hu-HU" sz="3200" spc="-1" strike="noStrike">
                <a:solidFill>
                  <a:srgbClr val="000000"/>
                </a:solidFill>
                <a:latin typeface="Arial"/>
              </a:rPr>
              <a:t>Mintaszöveg szerkesztése</a:t>
            </a: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hu-HU" sz="2800" spc="-1" strike="noStrike">
                <a:solidFill>
                  <a:srgbClr val="000000"/>
                </a:solidFill>
                <a:latin typeface="Arial"/>
              </a:rPr>
              <a:t>Második szint</a:t>
            </a:r>
            <a:endParaRPr b="0" lang="hu-HU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</a:rPr>
              <a:t>Harmadik szint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Negyedik 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Ötödik 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D4C5D69C-7C2C-4D7B-9AE6-0F12F941ACBF}" type="slidenum">
              <a:rPr b="0" lang="hu-HU" sz="1400" spc="-1" strike="noStrike">
                <a:solidFill>
                  <a:srgbClr val="000000"/>
                </a:solidFill>
                <a:latin typeface="Arial"/>
              </a:rPr>
              <a:t>&lt;szám&gt;</a:t>
            </a:fld>
            <a:endParaRPr b="0" lang="hu-H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Arial"/>
              </a:rPr>
              <a:t>Mintacím szerkesztése</a:t>
            </a:r>
            <a:endParaRPr b="0" lang="hu-H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hu-HU" sz="3200" spc="-1" strike="noStrike">
                <a:solidFill>
                  <a:srgbClr val="000000"/>
                </a:solidFill>
                <a:latin typeface="Arial"/>
              </a:rPr>
              <a:t>Mintaszöveg szerkesztése</a:t>
            </a: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hu-HU" sz="2800" spc="-1" strike="noStrike">
                <a:solidFill>
                  <a:srgbClr val="000000"/>
                </a:solidFill>
                <a:latin typeface="Arial"/>
              </a:rPr>
              <a:t>Második szint</a:t>
            </a:r>
            <a:endParaRPr b="0" lang="hu-HU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</a:rPr>
              <a:t>Harmadik szint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Negyedik 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Ötödik 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1462458F-87B4-4972-87F6-0DE6EA469118}" type="slidenum">
              <a:rPr b="0" lang="hu-HU" sz="1400" spc="-1" strike="noStrike">
                <a:solidFill>
                  <a:srgbClr val="000000"/>
                </a:solidFill>
                <a:latin typeface="Arial"/>
              </a:rPr>
              <a:t>&lt;szám&gt;</a:t>
            </a:fld>
            <a:endParaRPr b="0" lang="hu-H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Arial"/>
              </a:rPr>
              <a:t>Mintacím szerkesztése</a:t>
            </a:r>
            <a:endParaRPr b="0" lang="hu-H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hu-HU" sz="3200" spc="-1" strike="noStrike">
                <a:solidFill>
                  <a:srgbClr val="000000"/>
                </a:solidFill>
                <a:latin typeface="Arial"/>
              </a:rPr>
              <a:t>Mintaszöveg szerkesztése</a:t>
            </a: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hu-HU" sz="2800" spc="-1" strike="noStrike">
                <a:solidFill>
                  <a:srgbClr val="000000"/>
                </a:solidFill>
                <a:latin typeface="Arial"/>
              </a:rPr>
              <a:t>Második szint</a:t>
            </a:r>
            <a:endParaRPr b="0" lang="hu-HU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</a:rPr>
              <a:t>Harmadik szint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Negyedik 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Ötödik 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Vázlatszöveg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Második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Harmadik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Negyedik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Ötödik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Hatodik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Hetedik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A8B64520-B51F-4775-B387-E257A708F973}" type="slidenum">
              <a:rPr b="0" lang="hu-HU" sz="1400" spc="-1" strike="noStrike">
                <a:solidFill>
                  <a:srgbClr val="000000"/>
                </a:solidFill>
                <a:latin typeface="Arial"/>
              </a:rPr>
              <a:t>&lt;szám&gt;</a:t>
            </a:fld>
            <a:endParaRPr b="0" lang="hu-H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Mintacím szerkesztése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Mintaszöveg szerkesztése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800" spc="-1" strike="noStrike">
                <a:solidFill>
                  <a:srgbClr val="000000"/>
                </a:solidFill>
                <a:latin typeface="Calibri"/>
              </a:rPr>
              <a:t>Második szint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Harmadik szint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Negyedik szint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Ötödik szint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1D785B9-1F0D-4077-98FF-D06F81139C9D}" type="datetime">
              <a:rPr b="0" lang="hu-HU" sz="1200" spc="-1" strike="noStrike">
                <a:solidFill>
                  <a:srgbClr val="8b8b8b"/>
                </a:solidFill>
                <a:latin typeface="Calibri"/>
              </a:rPr>
              <a:t>2022. 02. 11.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725827A-88FA-408D-8D35-5E64312CCCFA}" type="slidenum">
              <a:rPr b="0" lang="hu-HU" sz="1200" spc="-1" strike="noStrike">
                <a:solidFill>
                  <a:srgbClr val="8b8b8b"/>
                </a:solidFill>
                <a:latin typeface="Calibri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4F1A941-FEEA-44B6-A116-39B34D2F9991}" type="datetime">
              <a:rPr b="0" lang="hu-HU" sz="1200" spc="-1" strike="noStrike">
                <a:solidFill>
                  <a:srgbClr val="8b8b8b"/>
                </a:solidFill>
                <a:latin typeface="Calibri"/>
              </a:rPr>
              <a:t>2022. 02. 11.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u-HU" sz="2400" spc="-1" strike="noStrike">
              <a:latin typeface="Times New Roman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A30E5B7-9B0D-4DB6-AA48-3EB3F269AACB}" type="slidenum">
              <a:rPr b="0" lang="hu-HU" sz="1200" spc="-1" strike="noStrike">
                <a:solidFill>
                  <a:srgbClr val="8b8b8b"/>
                </a:solidFill>
                <a:latin typeface="Calibri"/>
              </a:rPr>
              <a:t>&lt;szám&gt;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hu-HU" sz="1800" spc="-1" strike="noStrike">
                <a:solidFill>
                  <a:srgbClr val="000000"/>
                </a:solidFill>
                <a:latin typeface="Calibri"/>
              </a:rPr>
              <a:t>Címszöveg formátumának szerkesztése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Vázlatszöveg formátumának szerkesztése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Második vázlatszint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Harmadik vázlatszint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Negyedik vázlatszint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Ötödik vázlatszint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Hatodik vázlatszint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Hetedik vázlatszint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jpeg"/><Relationship Id="rId15" Type="http://schemas.openxmlformats.org/officeDocument/2006/relationships/slideLayout" Target="../slideLayouts/slideLayout7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6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395280" y="17733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3600" spc="-1" strike="noStrike">
                <a:solidFill>
                  <a:srgbClr val="333399"/>
                </a:solidFill>
                <a:latin typeface="Arial"/>
              </a:rPr>
              <a:t>Stresszkezelő Workshop</a:t>
            </a:r>
            <a:br/>
            <a:r>
              <a:rPr b="0" lang="hu-HU" sz="3600" spc="-1" strike="noStrike">
                <a:solidFill>
                  <a:srgbClr val="333399"/>
                </a:solidFill>
                <a:latin typeface="Arial"/>
              </a:rPr>
              <a:t>Stress Release</a:t>
            </a:r>
            <a:endParaRPr b="0" lang="hu-H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196920" y="5908680"/>
            <a:ext cx="7519680" cy="8330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hu-HU" sz="2400" spc="-1" strike="noStrike">
                <a:solidFill>
                  <a:srgbClr val="333399"/>
                </a:solidFill>
                <a:latin typeface="Arial"/>
              </a:rPr>
              <a:t>Cseh Szilvia 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hu-HU" sz="1800" spc="-1" strike="noStrike">
                <a:solidFill>
                  <a:srgbClr val="333399"/>
                </a:solidFill>
                <a:latin typeface="Arial"/>
              </a:rPr>
              <a:t>Kineziológus, Nemzetközi </a:t>
            </a:r>
            <a:r>
              <a:rPr b="0" lang="en-GB" sz="1800" spc="-1" strike="noStrike">
                <a:solidFill>
                  <a:srgbClr val="333399"/>
                </a:solidFill>
                <a:latin typeface="Arial"/>
              </a:rPr>
              <a:t>Stress Release Instructor</a:t>
            </a:r>
            <a:endParaRPr b="0" lang="hu-HU" sz="1800" spc="-1" strike="noStrike">
              <a:latin typeface="Arial"/>
            </a:endParaRPr>
          </a:p>
        </p:txBody>
      </p:sp>
    </p:spTree>
  </p:cSld>
  <p:transition>
    <p:push dir="l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0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10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nodeType="clickEffect" fill="hold">
                      <p:stCondLst>
                        <p:cond delay="indefinite"/>
                      </p:stCondLst>
                      <p:childTnLst>
                        <p:par>
                          <p:cTn id="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1000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4" descr=""/>
          <p:cNvPicPr/>
          <p:nvPr/>
        </p:nvPicPr>
        <p:blipFill>
          <a:blip r:embed="rId1"/>
          <a:stretch/>
        </p:blipFill>
        <p:spPr>
          <a:xfrm>
            <a:off x="284040" y="1341360"/>
            <a:ext cx="3566880" cy="127584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5" descr=""/>
          <p:cNvPicPr/>
          <p:nvPr/>
        </p:nvPicPr>
        <p:blipFill>
          <a:blip r:embed="rId2"/>
          <a:stretch/>
        </p:blipFill>
        <p:spPr>
          <a:xfrm>
            <a:off x="2195640" y="2730600"/>
            <a:ext cx="1655280" cy="165852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6" descr=""/>
          <p:cNvPicPr/>
          <p:nvPr/>
        </p:nvPicPr>
        <p:blipFill>
          <a:blip r:embed="rId3"/>
          <a:stretch/>
        </p:blipFill>
        <p:spPr>
          <a:xfrm>
            <a:off x="284040" y="2732040"/>
            <a:ext cx="1763280" cy="165708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7" descr=""/>
          <p:cNvPicPr/>
          <p:nvPr/>
        </p:nvPicPr>
        <p:blipFill>
          <a:blip r:embed="rId4"/>
          <a:stretch/>
        </p:blipFill>
        <p:spPr>
          <a:xfrm>
            <a:off x="2124000" y="4460760"/>
            <a:ext cx="1726920" cy="198864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8" descr=""/>
          <p:cNvPicPr/>
          <p:nvPr/>
        </p:nvPicPr>
        <p:blipFill>
          <a:blip r:embed="rId5"/>
          <a:srcRect l="0" t="0" r="0" b="8048"/>
          <a:stretch/>
        </p:blipFill>
        <p:spPr>
          <a:xfrm>
            <a:off x="216000" y="4492800"/>
            <a:ext cx="1907640" cy="19569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10" descr=""/>
          <p:cNvPicPr/>
          <p:nvPr/>
        </p:nvPicPr>
        <p:blipFill>
          <a:blip r:embed="rId6"/>
          <a:stretch/>
        </p:blipFill>
        <p:spPr>
          <a:xfrm>
            <a:off x="7451640" y="100080"/>
            <a:ext cx="1493640" cy="993240"/>
          </a:xfrm>
          <a:prstGeom prst="rect">
            <a:avLst/>
          </a:prstGeom>
          <a:ln w="0">
            <a:noFill/>
          </a:ln>
        </p:spPr>
      </p:pic>
      <p:sp>
        <p:nvSpPr>
          <p:cNvPr id="341" name="CustomShape 1"/>
          <p:cNvSpPr/>
          <p:nvPr/>
        </p:nvSpPr>
        <p:spPr>
          <a:xfrm>
            <a:off x="250920" y="260280"/>
            <a:ext cx="7200720" cy="92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c0504d"/>
                </a:solidFill>
                <a:latin typeface="Calibri"/>
              </a:rPr>
              <a:t>„</a:t>
            </a:r>
            <a:r>
              <a:rPr b="1" lang="hu-HU" sz="2800" spc="-1" strike="noStrike">
                <a:solidFill>
                  <a:srgbClr val="c0504d"/>
                </a:solidFill>
                <a:latin typeface="Calibri"/>
              </a:rPr>
              <a:t>Üss vagy fuss”</a:t>
            </a:r>
            <a:endParaRPr b="0" lang="hu-HU" sz="2800" spc="-1" strike="noStrike">
              <a:latin typeface="Arial"/>
            </a:endParaRPr>
          </a:p>
        </p:txBody>
      </p:sp>
      <p:pic>
        <p:nvPicPr>
          <p:cNvPr id="342" name="Picture 9" descr=""/>
          <p:cNvPicPr/>
          <p:nvPr/>
        </p:nvPicPr>
        <p:blipFill>
          <a:blip r:embed="rId7"/>
          <a:stretch/>
        </p:blipFill>
        <p:spPr>
          <a:xfrm>
            <a:off x="5003640" y="1341360"/>
            <a:ext cx="1944360" cy="136656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13" descr=""/>
          <p:cNvPicPr/>
          <p:nvPr/>
        </p:nvPicPr>
        <p:blipFill>
          <a:blip r:embed="rId8"/>
          <a:stretch/>
        </p:blipFill>
        <p:spPr>
          <a:xfrm>
            <a:off x="7145280" y="1341360"/>
            <a:ext cx="1767960" cy="136008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14" descr=""/>
          <p:cNvPicPr/>
          <p:nvPr/>
        </p:nvPicPr>
        <p:blipFill>
          <a:blip r:embed="rId9"/>
          <a:stretch/>
        </p:blipFill>
        <p:spPr>
          <a:xfrm>
            <a:off x="5003640" y="2833560"/>
            <a:ext cx="1944360" cy="129492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17" descr=""/>
          <p:cNvPicPr/>
          <p:nvPr/>
        </p:nvPicPr>
        <p:blipFill>
          <a:blip r:embed="rId10"/>
          <a:stretch/>
        </p:blipFill>
        <p:spPr>
          <a:xfrm>
            <a:off x="7145280" y="2833560"/>
            <a:ext cx="1767960" cy="137448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19" descr=""/>
          <p:cNvPicPr/>
          <p:nvPr/>
        </p:nvPicPr>
        <p:blipFill>
          <a:blip r:embed="rId11"/>
          <a:stretch/>
        </p:blipFill>
        <p:spPr>
          <a:xfrm>
            <a:off x="5003640" y="4403880"/>
            <a:ext cx="1944360" cy="99648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16" descr=""/>
          <p:cNvPicPr/>
          <p:nvPr/>
        </p:nvPicPr>
        <p:blipFill>
          <a:blip r:embed="rId12"/>
          <a:stretch/>
        </p:blipFill>
        <p:spPr>
          <a:xfrm>
            <a:off x="7085160" y="4389480"/>
            <a:ext cx="1890360" cy="110448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11" descr=""/>
          <p:cNvPicPr/>
          <p:nvPr/>
        </p:nvPicPr>
        <p:blipFill>
          <a:blip r:embed="rId13"/>
          <a:stretch/>
        </p:blipFill>
        <p:spPr>
          <a:xfrm>
            <a:off x="7315200" y="5530680"/>
            <a:ext cx="1329840" cy="117432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12" descr=""/>
          <p:cNvPicPr/>
          <p:nvPr/>
        </p:nvPicPr>
        <p:blipFill>
          <a:blip r:embed="rId14"/>
          <a:stretch/>
        </p:blipFill>
        <p:spPr>
          <a:xfrm>
            <a:off x="5519880" y="5708520"/>
            <a:ext cx="912600" cy="81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468360" y="1052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 algn="just">
              <a:lnSpc>
                <a:spcPct val="15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"/>
            </a:pPr>
            <a:r>
              <a:rPr b="0" lang="hu-HU" sz="2000" spc="-1" strike="noStrike">
                <a:solidFill>
                  <a:srgbClr val="c0504d"/>
                </a:solidFill>
                <a:latin typeface="Calibri"/>
              </a:rPr>
              <a:t>Vészhelyzetben az agy „riadót fúj” (kieg. Jegyzet 1-5)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5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"/>
            </a:pPr>
            <a:r>
              <a:rPr b="0" lang="hu-HU" sz="2000" spc="-1" strike="noStrike">
                <a:solidFill>
                  <a:srgbClr val="c0504d"/>
                </a:solidFill>
                <a:latin typeface="Calibri"/>
              </a:rPr>
              <a:t>A vészhelyzetekre fiziológiai válaszreakció indul be a testben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5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"/>
            </a:pPr>
            <a:r>
              <a:rPr b="0" lang="hu-HU" sz="2000" spc="-1" strike="noStrike">
                <a:solidFill>
                  <a:srgbClr val="c0504d"/>
                </a:solidFill>
                <a:latin typeface="Calibri"/>
              </a:rPr>
              <a:t>Például izmok összehúzódnak, szívverés növekszik, hörgők kitágulnak, vérnyomás megemelkedik, az emésztés leáll stb.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5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"/>
            </a:pPr>
            <a:r>
              <a:rPr b="0" lang="hu-HU" sz="2000" spc="-1" strike="noStrike">
                <a:solidFill>
                  <a:srgbClr val="c0504d"/>
                </a:solidFill>
                <a:latin typeface="Calibri"/>
              </a:rPr>
              <a:t>Ezekből a reakcióból túlélési előny származik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5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"/>
            </a:pPr>
            <a:r>
              <a:rPr b="0" lang="hu-HU" sz="2000" spc="-1" strike="noStrike">
                <a:solidFill>
                  <a:srgbClr val="c0504d"/>
                </a:solidFill>
                <a:latin typeface="Calibri"/>
              </a:rPr>
              <a:t>Ha sokáig marad fent ez az állapot a túlélési előnyök hosszútávon negatív következményekkel járnak (stresszbetegségek). </a:t>
            </a:r>
            <a:r>
              <a:rPr b="0" lang="hu-HU" sz="1600" spc="-1" strike="noStrike">
                <a:solidFill>
                  <a:srgbClr val="c0504d"/>
                </a:solidFill>
                <a:latin typeface="Calibri"/>
              </a:rPr>
              <a:t>Például: izomfájdalmak, fejfájás, gyomor panaszok, stroke, szívinfarktus, stb.</a:t>
            </a:r>
            <a:endParaRPr b="0" lang="hu-HU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250920" y="260280"/>
            <a:ext cx="7200720" cy="92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c0504d"/>
                </a:solidFill>
                <a:latin typeface="Calibri"/>
              </a:rPr>
              <a:t>„</a:t>
            </a:r>
            <a:r>
              <a:rPr b="1" lang="hu-HU" sz="2800" spc="-1" strike="noStrike">
                <a:solidFill>
                  <a:srgbClr val="c0504d"/>
                </a:solidFill>
                <a:latin typeface="Calibri"/>
              </a:rPr>
              <a:t>Üss vagy fuss” reakció</a:t>
            </a:r>
            <a:endParaRPr b="0" lang="hu-HU" sz="2800" spc="-1" strike="noStrike"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250920" y="1628640"/>
            <a:ext cx="4681440" cy="4525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2720" indent="-342720">
              <a:lnSpc>
                <a:spcPct val="150000"/>
              </a:lnSpc>
              <a:spcBef>
                <a:spcPts val="448"/>
              </a:spcBef>
              <a:buClr>
                <a:srgbClr val="333399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u-HU" sz="1800" spc="-1" strike="noStrike">
                <a:solidFill>
                  <a:srgbClr val="333399"/>
                </a:solidFill>
                <a:latin typeface="Arial"/>
              </a:rPr>
              <a:t>Jobbkezeseknél így látjuk ha szemben állunk, bal kezeseknél ez általában fordított.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50000"/>
              </a:lnSpc>
              <a:spcBef>
                <a:spcPts val="448"/>
              </a:spcBef>
              <a:buClr>
                <a:srgbClr val="333399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u-HU" sz="1800" spc="-1" strike="noStrike">
                <a:solidFill>
                  <a:srgbClr val="333399"/>
                </a:solidFill>
                <a:latin typeface="Arial"/>
              </a:rPr>
              <a:t>Lassabb gondolkodásúaknál előfordul, hogy még a fej is követi a szemmozgást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50000"/>
              </a:lnSpc>
              <a:spcBef>
                <a:spcPts val="448"/>
              </a:spcBef>
              <a:buClr>
                <a:srgbClr val="333399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u-HU" sz="1800" spc="-1" strike="noStrike">
                <a:solidFill>
                  <a:srgbClr val="333399"/>
                </a:solidFill>
                <a:latin typeface="Arial"/>
              </a:rPr>
              <a:t>Az előre meredő tekintet, is vizualizáció csak azt jelenti, hogy az illető nincs tudatában, hogy mit lát ez a bambulás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4" name="Picture 6_0" descr="tekintetirányok"/>
          <p:cNvPicPr/>
          <p:nvPr/>
        </p:nvPicPr>
        <p:blipFill>
          <a:blip r:embed="rId1"/>
          <a:stretch/>
        </p:blipFill>
        <p:spPr>
          <a:xfrm>
            <a:off x="5292720" y="1628640"/>
            <a:ext cx="2879640" cy="2305080"/>
          </a:xfrm>
          <a:prstGeom prst="rect">
            <a:avLst/>
          </a:prstGeom>
          <a:ln w="0">
            <a:noFill/>
          </a:ln>
        </p:spPr>
      </p:pic>
      <p:pic>
        <p:nvPicPr>
          <p:cNvPr id="355" name="Picture 7_2" descr="eye"/>
          <p:cNvPicPr/>
          <p:nvPr/>
        </p:nvPicPr>
        <p:blipFill>
          <a:blip r:embed="rId2"/>
          <a:stretch/>
        </p:blipFill>
        <p:spPr>
          <a:xfrm>
            <a:off x="5435640" y="3933720"/>
            <a:ext cx="2847960" cy="2492640"/>
          </a:xfrm>
          <a:prstGeom prst="rect">
            <a:avLst/>
          </a:prstGeom>
          <a:ln w="0">
            <a:noFill/>
          </a:ln>
        </p:spPr>
      </p:pic>
      <p:sp>
        <p:nvSpPr>
          <p:cNvPr id="356" name="CustomShape 2"/>
          <p:cNvSpPr/>
          <p:nvPr/>
        </p:nvSpPr>
        <p:spPr>
          <a:xfrm>
            <a:off x="250920" y="260280"/>
            <a:ext cx="7200720" cy="922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u-HU" sz="2800" spc="-1" strike="noStrike">
                <a:solidFill>
                  <a:srgbClr val="333399"/>
                </a:solidFill>
                <a:latin typeface="Arial"/>
              </a:rPr>
              <a:t>Tekintetirányok</a:t>
            </a:r>
            <a:endParaRPr b="0" lang="hu-H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Picture 4_0" descr=""/>
          <p:cNvPicPr/>
          <p:nvPr/>
        </p:nvPicPr>
        <p:blipFill>
          <a:blip r:embed="rId1"/>
          <a:stretch/>
        </p:blipFill>
        <p:spPr>
          <a:xfrm>
            <a:off x="826920" y="1254240"/>
            <a:ext cx="1873440" cy="2192400"/>
          </a:xfrm>
          <a:prstGeom prst="rect">
            <a:avLst/>
          </a:prstGeom>
          <a:ln w="0">
            <a:noFill/>
          </a:ln>
        </p:spPr>
      </p:pic>
      <p:sp>
        <p:nvSpPr>
          <p:cNvPr id="358" name="CustomShape 1"/>
          <p:cNvSpPr/>
          <p:nvPr/>
        </p:nvSpPr>
        <p:spPr>
          <a:xfrm>
            <a:off x="3419640" y="1465200"/>
            <a:ext cx="40320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u-HU" sz="1800" spc="-1" strike="noStrike">
                <a:solidFill>
                  <a:srgbClr val="333399"/>
                </a:solidFill>
                <a:latin typeface="Arial"/>
              </a:rPr>
              <a:t>Az EMDR terápia megalkotója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9" name="Picture 6_1" descr=""/>
          <p:cNvPicPr/>
          <p:nvPr/>
        </p:nvPicPr>
        <p:blipFill>
          <a:blip r:embed="rId2"/>
          <a:stretch/>
        </p:blipFill>
        <p:spPr>
          <a:xfrm>
            <a:off x="3089160" y="3855960"/>
            <a:ext cx="2286000" cy="1524240"/>
          </a:xfrm>
          <a:prstGeom prst="rect">
            <a:avLst/>
          </a:prstGeom>
          <a:ln w="0">
            <a:noFill/>
          </a:ln>
        </p:spPr>
      </p:pic>
      <p:pic>
        <p:nvPicPr>
          <p:cNvPr id="360" name="Picture 7_3" descr=""/>
          <p:cNvPicPr/>
          <p:nvPr/>
        </p:nvPicPr>
        <p:blipFill>
          <a:blip r:embed="rId3"/>
          <a:stretch/>
        </p:blipFill>
        <p:spPr>
          <a:xfrm>
            <a:off x="5651640" y="2727360"/>
            <a:ext cx="2471760" cy="1523880"/>
          </a:xfrm>
          <a:prstGeom prst="rect">
            <a:avLst/>
          </a:prstGeom>
          <a:ln w="0">
            <a:noFill/>
          </a:ln>
        </p:spPr>
      </p:pic>
      <p:pic>
        <p:nvPicPr>
          <p:cNvPr id="361" name="Picture 8_2" descr=""/>
          <p:cNvPicPr/>
          <p:nvPr/>
        </p:nvPicPr>
        <p:blipFill>
          <a:blip r:embed="rId4"/>
          <a:stretch/>
        </p:blipFill>
        <p:spPr>
          <a:xfrm>
            <a:off x="5651640" y="4653000"/>
            <a:ext cx="2466720" cy="1847880"/>
          </a:xfrm>
          <a:prstGeom prst="rect">
            <a:avLst/>
          </a:prstGeom>
          <a:ln w="0">
            <a:noFill/>
          </a:ln>
        </p:spPr>
      </p:pic>
      <p:sp>
        <p:nvSpPr>
          <p:cNvPr id="362" name="CustomShape 2"/>
          <p:cNvSpPr/>
          <p:nvPr/>
        </p:nvSpPr>
        <p:spPr>
          <a:xfrm>
            <a:off x="250920" y="260280"/>
            <a:ext cx="7200720" cy="922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u-HU" sz="2800" spc="-1" strike="noStrike">
                <a:solidFill>
                  <a:srgbClr val="333399"/>
                </a:solidFill>
                <a:latin typeface="Arial"/>
              </a:rPr>
              <a:t>Francine Shapiro</a:t>
            </a:r>
            <a:endParaRPr b="0" lang="hu-H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468000" y="1255320"/>
            <a:ext cx="4833720" cy="5257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2720" indent="-342720" algn="just">
              <a:lnSpc>
                <a:spcPct val="150000"/>
              </a:lnSpc>
              <a:spcBef>
                <a:spcPts val="499"/>
              </a:spcBef>
              <a:buClr>
                <a:srgbClr val="333399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Igen hatékony és egyszerű módja egy konkrét helyzet stressz mentesítésének. Gördülékenyebb prezentációk, előadások.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 algn="just">
              <a:lnSpc>
                <a:spcPct val="150000"/>
              </a:lnSpc>
              <a:spcBef>
                <a:spcPts val="499"/>
              </a:spcBef>
              <a:buClr>
                <a:srgbClr val="333399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Készíts pozitív horgonyokat! A horgonyok olyan megerősítők, amelyek tipikus reakciót váltanak ki, amelyek könnyedén képesek megváltoztatni a viselkedést.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 algn="just">
              <a:lnSpc>
                <a:spcPct val="150000"/>
              </a:lnSpc>
              <a:spcBef>
                <a:spcPts val="499"/>
              </a:spcBef>
              <a:buClr>
                <a:srgbClr val="333399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Horgony lehet bármi: szag, zaj, jelzés, optikai jel.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4" name="Picture 6_2" descr="under-the-thumb"/>
          <p:cNvPicPr/>
          <p:nvPr/>
        </p:nvPicPr>
        <p:blipFill>
          <a:blip r:embed="rId2"/>
          <a:stretch/>
        </p:blipFill>
        <p:spPr>
          <a:xfrm>
            <a:off x="6084720" y="1628640"/>
            <a:ext cx="1981440" cy="3289320"/>
          </a:xfrm>
          <a:prstGeom prst="rect">
            <a:avLst/>
          </a:prstGeom>
          <a:ln w="0">
            <a:noFill/>
          </a:ln>
        </p:spPr>
      </p:pic>
      <p:sp>
        <p:nvSpPr>
          <p:cNvPr id="365" name="CustomShape 2"/>
          <p:cNvSpPr/>
          <p:nvPr/>
        </p:nvSpPr>
        <p:spPr>
          <a:xfrm>
            <a:off x="250920" y="260280"/>
            <a:ext cx="7200720" cy="922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u-HU" sz="2800" spc="-1" strike="noStrike">
                <a:solidFill>
                  <a:srgbClr val="333399"/>
                </a:solidFill>
                <a:latin typeface="Arial"/>
              </a:rPr>
              <a:t>Lehorgonyozás</a:t>
            </a:r>
            <a:endParaRPr b="0" lang="hu-H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1f497d"/>
                </a:solidFill>
                <a:latin typeface="Calibri"/>
              </a:rPr>
              <a:t>A jobb és bal agyfélteke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7" name="Picture 3" descr=""/>
          <p:cNvPicPr/>
          <p:nvPr/>
        </p:nvPicPr>
        <p:blipFill>
          <a:blip r:embed="rId1"/>
          <a:stretch/>
        </p:blipFill>
        <p:spPr>
          <a:xfrm>
            <a:off x="1115640" y="1484640"/>
            <a:ext cx="7416360" cy="489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0" y="189000"/>
            <a:ext cx="7919640" cy="921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hu-HU" sz="2600" spc="-1" strike="noStrike">
                <a:solidFill>
                  <a:srgbClr val="333399"/>
                </a:solidFill>
                <a:latin typeface="Arial"/>
              </a:rPr>
              <a:t>Mi az, amit a 2.nap végére biztosan tudni fogsz:</a:t>
            </a:r>
            <a:endParaRPr b="0" lang="hu-H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250920" y="1125360"/>
            <a:ext cx="8229240" cy="5398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80000"/>
              </a:lnSpc>
              <a:spcBef>
                <a:spcPts val="400"/>
              </a:spcBef>
            </a:pP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333399"/>
              </a:buClr>
              <a:buFont typeface="Wingdings" charset="2"/>
              <a:buChar char=""/>
            </a:pPr>
            <a:r>
              <a:rPr b="1" lang="hu-HU" sz="2000" spc="-1" strike="noStrike">
                <a:solidFill>
                  <a:srgbClr val="333399"/>
                </a:solidFill>
                <a:latin typeface="Arial"/>
              </a:rPr>
              <a:t>megérteni 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mi is az a stressz,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333399"/>
              </a:buClr>
              <a:buFont typeface="Wingdings" charset="2"/>
              <a:buChar char=""/>
            </a:pPr>
            <a:r>
              <a:rPr b="1" lang="hu-HU" sz="2000" spc="-1" strike="noStrike">
                <a:solidFill>
                  <a:srgbClr val="333399"/>
                </a:solidFill>
                <a:latin typeface="Arial"/>
              </a:rPr>
              <a:t>felismerni 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a stressz rád gyakorolt fiziológiai és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     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pszichológiai hatását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333399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érzelmi stressz oldó és agyintegrációt segítő 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     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technikákat </a:t>
            </a:r>
            <a:r>
              <a:rPr b="1" lang="hu-HU" sz="2000" spc="-1" strike="noStrike">
                <a:solidFill>
                  <a:srgbClr val="333399"/>
                </a:solidFill>
                <a:latin typeface="Arial"/>
              </a:rPr>
              <a:t>tanulni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333399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hu-HU" sz="2000" spc="-1" strike="noStrike">
                <a:solidFill>
                  <a:srgbClr val="333399"/>
                </a:solidFill>
                <a:latin typeface="Arial"/>
              </a:rPr>
              <a:t>balanszokat végezni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, melyek segítik a szokásváltoztatást,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     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a célkitűzések elérését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333399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Fájdalom megelőző gyakorlatokat </a:t>
            </a:r>
            <a:r>
              <a:rPr b="1" lang="hu-HU" sz="2000" spc="-1" strike="noStrike">
                <a:solidFill>
                  <a:srgbClr val="333399"/>
                </a:solidFill>
                <a:latin typeface="Arial"/>
              </a:rPr>
              <a:t>elsajátítani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333399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fejlődni a stressz kezelésében és ez által: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</a:rPr>
              <a:t>    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hu-HU" sz="2400" spc="-1" strike="noStrike">
                <a:solidFill>
                  <a:srgbClr val="333399"/>
                </a:solidFill>
                <a:latin typeface="Arial"/>
              </a:rPr>
              <a:t>Sikeresebb, egészségesebb emberré válni!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Line 3"/>
          <p:cNvSpPr/>
          <p:nvPr/>
        </p:nvSpPr>
        <p:spPr>
          <a:xfrm flipV="1">
            <a:off x="610920" y="4868640"/>
            <a:ext cx="6337440" cy="936720"/>
          </a:xfrm>
          <a:prstGeom prst="line">
            <a:avLst/>
          </a:prstGeom>
          <a:ln w="28575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Line 4"/>
          <p:cNvSpPr/>
          <p:nvPr/>
        </p:nvSpPr>
        <p:spPr>
          <a:xfrm>
            <a:off x="755640" y="4868640"/>
            <a:ext cx="6192720" cy="936720"/>
          </a:xfrm>
          <a:prstGeom prst="line">
            <a:avLst/>
          </a:prstGeom>
          <a:ln w="28575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2d2d8a"/>
                </a:solidFill>
                <a:latin typeface="Arial"/>
              </a:rPr>
              <a:t>Bemutatkozás</a:t>
            </a:r>
            <a:endParaRPr b="0" lang="hu-H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 rot="19537200">
            <a:off x="251280" y="908640"/>
            <a:ext cx="2714400" cy="1800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000" spc="-1" strike="noStrike">
                <a:solidFill>
                  <a:srgbClr val="ffffff"/>
                </a:solidFill>
                <a:latin typeface="Arial"/>
              </a:rPr>
              <a:t>Ki vagyok?</a:t>
            </a:r>
            <a:endParaRPr b="0" lang="hu-H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Arial"/>
              </a:rPr>
              <a:t>( magánéletben és szakmailag -  mit szeretnék magamról mesélni?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303" name="CustomShape 4"/>
          <p:cNvSpPr/>
          <p:nvPr/>
        </p:nvSpPr>
        <p:spPr>
          <a:xfrm>
            <a:off x="240840" y="3213000"/>
            <a:ext cx="2736000" cy="226836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000" spc="-1" strike="noStrike">
                <a:solidFill>
                  <a:srgbClr val="ffffff"/>
                </a:solidFill>
                <a:latin typeface="Arial"/>
              </a:rPr>
              <a:t>Szakmailag mostanában nagyon foglalkoztat….</a:t>
            </a:r>
            <a:endParaRPr b="0" lang="hu-H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Arial"/>
              </a:rPr>
              <a:t>(írd le a mostani kihívásaidat! )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304" name="CustomShape 5"/>
          <p:cNvSpPr/>
          <p:nvPr/>
        </p:nvSpPr>
        <p:spPr>
          <a:xfrm>
            <a:off x="2976840" y="1268640"/>
            <a:ext cx="2674800" cy="204912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Arial"/>
              </a:rPr>
              <a:t>A workshop témájához való viszonyom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305" name="CustomShape 6"/>
          <p:cNvSpPr/>
          <p:nvPr/>
        </p:nvSpPr>
        <p:spPr>
          <a:xfrm rot="1732200">
            <a:off x="6174000" y="718920"/>
            <a:ext cx="2955600" cy="248832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000" spc="-1" strike="noStrike">
                <a:solidFill>
                  <a:srgbClr val="ffffff"/>
                </a:solidFill>
                <a:latin typeface="Arial"/>
              </a:rPr>
              <a:t>Holnap este elégedetten megyek haza ha…</a:t>
            </a:r>
            <a:endParaRPr b="0" lang="hu-H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Arial"/>
              </a:rPr>
              <a:t>(kívánságok, elvárások, elképzelések)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306" name="CustomShape 7"/>
          <p:cNvSpPr/>
          <p:nvPr/>
        </p:nvSpPr>
        <p:spPr>
          <a:xfrm>
            <a:off x="3132000" y="3573000"/>
            <a:ext cx="3096000" cy="190836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000" spc="-1" strike="noStrike">
                <a:solidFill>
                  <a:srgbClr val="ffffff"/>
                </a:solidFill>
                <a:latin typeface="Arial"/>
              </a:rPr>
              <a:t>Energiaszintem</a:t>
            </a:r>
            <a:endParaRPr b="0" lang="hu-H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2000" spc="-1" strike="noStrike">
                <a:solidFill>
                  <a:srgbClr val="ffffff"/>
                </a:solidFill>
                <a:latin typeface="Arial"/>
              </a:rPr>
              <a:t>1-10</a:t>
            </a:r>
            <a:endParaRPr b="0" lang="hu-HU" sz="2000" spc="-1" strike="noStrike">
              <a:latin typeface="Arial"/>
            </a:endParaRPr>
          </a:p>
        </p:txBody>
      </p:sp>
      <p:sp>
        <p:nvSpPr>
          <p:cNvPr id="307" name="CustomShape 8"/>
          <p:cNvSpPr/>
          <p:nvPr/>
        </p:nvSpPr>
        <p:spPr>
          <a:xfrm rot="19677600">
            <a:off x="6228000" y="3766320"/>
            <a:ext cx="2664000" cy="193068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Arial"/>
              </a:rPr>
              <a:t>Mi tartott vissza majdnem, hogy el tudjak jönni ?</a:t>
            </a: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3_0" descr=""/>
          <p:cNvPicPr/>
          <p:nvPr/>
        </p:nvPicPr>
        <p:blipFill>
          <a:blip r:embed="rId2"/>
          <a:stretch/>
        </p:blipFill>
        <p:spPr>
          <a:xfrm>
            <a:off x="3419640" y="260280"/>
            <a:ext cx="1725480" cy="172872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4_1" descr=""/>
          <p:cNvPicPr/>
          <p:nvPr/>
        </p:nvPicPr>
        <p:blipFill>
          <a:blip r:embed="rId3"/>
          <a:stretch/>
        </p:blipFill>
        <p:spPr>
          <a:xfrm>
            <a:off x="468360" y="1558800"/>
            <a:ext cx="2579760" cy="180036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5_1" descr=""/>
          <p:cNvPicPr/>
          <p:nvPr/>
        </p:nvPicPr>
        <p:blipFill>
          <a:blip r:embed="rId4"/>
          <a:stretch/>
        </p:blipFill>
        <p:spPr>
          <a:xfrm>
            <a:off x="5364000" y="1558800"/>
            <a:ext cx="3240360" cy="180036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7_1" descr=""/>
          <p:cNvPicPr/>
          <p:nvPr/>
        </p:nvPicPr>
        <p:blipFill>
          <a:blip r:embed="rId5"/>
          <a:stretch/>
        </p:blipFill>
        <p:spPr>
          <a:xfrm>
            <a:off x="5388120" y="4005360"/>
            <a:ext cx="3238200" cy="180000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8_1" descr=""/>
          <p:cNvPicPr/>
          <p:nvPr/>
        </p:nvPicPr>
        <p:blipFill>
          <a:blip r:embed="rId6"/>
          <a:stretch/>
        </p:blipFill>
        <p:spPr>
          <a:xfrm>
            <a:off x="324000" y="4005360"/>
            <a:ext cx="3240000" cy="18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457200" y="3573360"/>
            <a:ext cx="8229240" cy="3095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 algn="just">
              <a:lnSpc>
                <a:spcPct val="150000"/>
              </a:lnSpc>
              <a:spcBef>
                <a:spcPts val="400"/>
              </a:spcBef>
              <a:buClr>
                <a:srgbClr val="333399"/>
              </a:buClr>
              <a:buFont typeface="Wingdings" charset="2"/>
              <a:buChar char=""/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„ 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A stressz a szervezet nem specifikus válasza bármilyen igénybevételre. ”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150000"/>
              </a:lnSpc>
              <a:spcBef>
                <a:spcPts val="400"/>
              </a:spcBef>
              <a:buClr>
                <a:srgbClr val="333399"/>
              </a:buClr>
              <a:buFont typeface="Wingdings" charset="2"/>
              <a:buChar char=""/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A stressz-előidéző hatás, vagy stresszor-aktivitás szempontjából mindegy, hogy az a dolog vagy helyzet, amellyel szemben állunk, kellemes-e vagy kellemetlen; </a:t>
            </a:r>
            <a:r>
              <a:rPr b="1" lang="hu-HU" sz="2000" spc="-1" strike="noStrike">
                <a:solidFill>
                  <a:srgbClr val="333399"/>
                </a:solidFill>
                <a:latin typeface="Arial"/>
              </a:rPr>
              <a:t>csupán az számít, hogy milyen mértékű az újraalkalmazkodás iránti szükséglet. ”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 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155520" y="4608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3"/>
          <p:cNvSpPr/>
          <p:nvPr/>
        </p:nvSpPr>
        <p:spPr>
          <a:xfrm>
            <a:off x="155520" y="4608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6" name="Picture 8" descr=""/>
          <p:cNvPicPr/>
          <p:nvPr/>
        </p:nvPicPr>
        <p:blipFill>
          <a:blip r:embed="rId2"/>
          <a:stretch/>
        </p:blipFill>
        <p:spPr>
          <a:xfrm>
            <a:off x="2124000" y="1325520"/>
            <a:ext cx="2015640" cy="2153880"/>
          </a:xfrm>
          <a:prstGeom prst="rect">
            <a:avLst/>
          </a:prstGeom>
          <a:ln w="0">
            <a:noFill/>
          </a:ln>
        </p:spPr>
      </p:pic>
      <p:sp>
        <p:nvSpPr>
          <p:cNvPr id="317" name="TextShape 4"/>
          <p:cNvSpPr txBox="1"/>
          <p:nvPr/>
        </p:nvSpPr>
        <p:spPr>
          <a:xfrm>
            <a:off x="250920" y="260280"/>
            <a:ext cx="7200720" cy="921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333399"/>
                </a:solidFill>
                <a:latin typeface="Arial"/>
              </a:rPr>
              <a:t>Mi a stressz? (tk. 3.o.)</a:t>
            </a:r>
            <a:endParaRPr b="0" lang="hu-H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CustomShape 5"/>
          <p:cNvSpPr/>
          <p:nvPr/>
        </p:nvSpPr>
        <p:spPr>
          <a:xfrm>
            <a:off x="4211640" y="2023920"/>
            <a:ext cx="41763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1" lang="hu-HU" sz="2000" spc="-1" strike="noStrike">
                <a:solidFill>
                  <a:srgbClr val="333399"/>
                </a:solidFill>
                <a:latin typeface="Arial"/>
              </a:rPr>
              <a:t>Dr. Selye János (1907-1982)   </a:t>
            </a:r>
            <a:endParaRPr b="0" lang="hu-H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hu-HU" sz="2000" spc="-1" strike="noStrike">
                <a:solidFill>
                  <a:srgbClr val="333399"/>
                </a:solidFill>
                <a:latin typeface="Arial"/>
              </a:rPr>
              <a:t>Stressz distressz nélkül (1976)</a:t>
            </a:r>
            <a:endParaRPr b="0" lang="hu-H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57200" y="1600200"/>
            <a:ext cx="4906440" cy="4924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333399"/>
              </a:buClr>
              <a:buFont typeface="Wingdings" charset="2"/>
              <a:buChar char=""/>
            </a:pPr>
            <a:r>
              <a:rPr b="1" lang="hu-HU" sz="2400" spc="-1" strike="noStrike">
                <a:solidFill>
                  <a:srgbClr val="333399"/>
                </a:solidFill>
                <a:latin typeface="Arial"/>
              </a:rPr>
              <a:t>Eustress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Pozitív stressz → ettől leszünk: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ösztönzöttek,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produktívak,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energikusak,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optimisták, felelősek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333399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hu-HU" sz="2400" spc="-1" strike="noStrike">
                <a:solidFill>
                  <a:srgbClr val="333399"/>
                </a:solidFill>
                <a:latin typeface="Arial"/>
              </a:rPr>
              <a:t>Distress 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Negatív stressz →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tehetetlenség,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frusztráció,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csalódottság,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	</a:t>
            </a:r>
            <a:r>
              <a:rPr b="0" lang="hu-HU" sz="2000" spc="-1" strike="noStrike">
                <a:solidFill>
                  <a:srgbClr val="333399"/>
                </a:solidFill>
                <a:latin typeface="Arial"/>
              </a:rPr>
              <a:t>fájdalmak: fejfájás, gyomorgörcs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0" name="Picture 10" descr=""/>
          <p:cNvPicPr/>
          <p:nvPr/>
        </p:nvPicPr>
        <p:blipFill>
          <a:blip r:embed="rId2"/>
          <a:stretch/>
        </p:blipFill>
        <p:spPr>
          <a:xfrm>
            <a:off x="5508720" y="2565360"/>
            <a:ext cx="2734920" cy="2420640"/>
          </a:xfrm>
          <a:prstGeom prst="rect">
            <a:avLst/>
          </a:prstGeom>
          <a:ln w="0">
            <a:noFill/>
          </a:ln>
        </p:spPr>
      </p:pic>
      <p:sp>
        <p:nvSpPr>
          <p:cNvPr id="321" name="TextShape 2"/>
          <p:cNvSpPr txBox="1"/>
          <p:nvPr/>
        </p:nvSpPr>
        <p:spPr>
          <a:xfrm>
            <a:off x="250920" y="260280"/>
            <a:ext cx="7200720" cy="921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333399"/>
                </a:solidFill>
                <a:latin typeface="Arial"/>
              </a:rPr>
              <a:t>Hogyan értékeljük a stresszt?</a:t>
            </a:r>
            <a:endParaRPr b="0" lang="hu-H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330f8d"/>
                </a:solidFill>
                <a:latin typeface="Calibri"/>
              </a:rPr>
              <a:t>Stressz – ciklus</a:t>
            </a:r>
            <a:br/>
            <a:r>
              <a:rPr b="0" lang="hu-HU" sz="1800" spc="-1" strike="noStrike">
                <a:solidFill>
                  <a:srgbClr val="330f8d"/>
                </a:solidFill>
                <a:latin typeface="Calibri"/>
              </a:rPr>
              <a:t>( tk. 4.o.)</a:t>
            </a:r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457200" y="1600200"/>
            <a:ext cx="8146800" cy="2044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30000"/>
          </a:bodyPr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  <a:buFont typeface="Calibri"/>
              <a:buAutoNum type="arabicPeriod"/>
            </a:pPr>
            <a:r>
              <a:rPr b="0" lang="hu-HU" sz="3200" spc="-1" strike="noStrike">
                <a:solidFill>
                  <a:srgbClr val="1f497d"/>
                </a:solidFill>
                <a:latin typeface="Calibri"/>
              </a:rPr>
              <a:t>A test „vészhelyzeti reakciót” ad a stresszor megjelenésére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  <a:buFont typeface="Calibri"/>
              <a:buAutoNum type="arabicPeriod"/>
            </a:pPr>
            <a:r>
              <a:rPr b="0" lang="hu-HU" sz="3200" spc="-1" strike="noStrike">
                <a:solidFill>
                  <a:srgbClr val="1f497d"/>
                </a:solidFill>
                <a:latin typeface="Calibri"/>
              </a:rPr>
              <a:t>Az ellenállási szakaszban, a test ellenálló képessége a normál szint felé emelkedik, hogy alkalmazkodni tudjon a stresszor folyamatos jelenlétéhez. ( Üss vagy fuss reakció)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  <a:buFont typeface="Calibri"/>
              <a:buAutoNum type="arabicPeriod"/>
            </a:pPr>
            <a:r>
              <a:rPr b="0" lang="hu-HU" sz="3200" spc="-1" strike="noStrike">
                <a:solidFill>
                  <a:srgbClr val="1f497d"/>
                </a:solidFill>
                <a:latin typeface="Calibri"/>
              </a:rPr>
              <a:t>A kimerülési szakaszban a testnek nincs tovább energiája a stresszorhoz való igazodáshoz.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4" name="Picture 9" descr=""/>
          <p:cNvPicPr/>
          <p:nvPr/>
        </p:nvPicPr>
        <p:blipFill>
          <a:blip r:embed="rId1"/>
          <a:stretch/>
        </p:blipFill>
        <p:spPr>
          <a:xfrm>
            <a:off x="1475640" y="3429000"/>
            <a:ext cx="6408360" cy="305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3780000" y="2998800"/>
            <a:ext cx="709200" cy="707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2"/>
          <p:cNvSpPr/>
          <p:nvPr/>
        </p:nvSpPr>
        <p:spPr>
          <a:xfrm>
            <a:off x="4716360" y="2998800"/>
            <a:ext cx="718920" cy="64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3"/>
          <p:cNvSpPr/>
          <p:nvPr/>
        </p:nvSpPr>
        <p:spPr>
          <a:xfrm>
            <a:off x="3289680" y="3808440"/>
            <a:ext cx="147816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u-HU" sz="1400" spc="-1" strike="noStrike">
                <a:solidFill>
                  <a:srgbClr val="c0504d"/>
                </a:solidFill>
                <a:latin typeface="Arial"/>
              </a:rPr>
              <a:t>Belső tényezők</a:t>
            </a:r>
            <a:endParaRPr b="0" lang="hu-HU" sz="1400" spc="-1" strike="noStrike">
              <a:latin typeface="Arial"/>
            </a:endParaRPr>
          </a:p>
        </p:txBody>
      </p:sp>
      <p:sp>
        <p:nvSpPr>
          <p:cNvPr id="328" name="CustomShape 4"/>
          <p:cNvSpPr/>
          <p:nvPr/>
        </p:nvSpPr>
        <p:spPr>
          <a:xfrm>
            <a:off x="4844160" y="2585880"/>
            <a:ext cx="148716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c0504d"/>
                </a:solidFill>
                <a:latin typeface="Arial"/>
              </a:rPr>
              <a:t>Külső tényezők</a:t>
            </a:r>
            <a:endParaRPr b="0" lang="hu-HU" sz="1400" spc="-1" strike="noStrike">
              <a:latin typeface="Arial"/>
            </a:endParaRPr>
          </a:p>
        </p:txBody>
      </p:sp>
      <p:sp>
        <p:nvSpPr>
          <p:cNvPr id="329" name="CustomShape 5"/>
          <p:cNvSpPr/>
          <p:nvPr/>
        </p:nvSpPr>
        <p:spPr>
          <a:xfrm>
            <a:off x="971640" y="1700280"/>
            <a:ext cx="2447640" cy="106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hu-HU" sz="1800" spc="-1" strike="noStrike">
                <a:solidFill>
                  <a:srgbClr val="c0504d"/>
                </a:solidFill>
                <a:latin typeface="Arial"/>
              </a:rPr>
              <a:t>Strukturális</a:t>
            </a: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Arial"/>
              </a:rPr>
              <a:t>- Fizikai trauma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Arial"/>
              </a:rPr>
              <a:t>- Nem kielégítő testmozgás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Arial"/>
              </a:rPr>
              <a:t>- Rossz testtartás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330" name="CustomShape 6"/>
          <p:cNvSpPr/>
          <p:nvPr/>
        </p:nvSpPr>
        <p:spPr>
          <a:xfrm>
            <a:off x="4356000" y="1125360"/>
            <a:ext cx="2518920" cy="1368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hu-HU" sz="1800" spc="-1" strike="noStrike">
                <a:solidFill>
                  <a:srgbClr val="ffffff"/>
                </a:solidFill>
                <a:latin typeface="Arial"/>
              </a:rPr>
              <a:t>Környezeti</a:t>
            </a: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ffffff"/>
                </a:solidFill>
                <a:latin typeface="Arial"/>
              </a:rPr>
              <a:t>- Zajártalom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ffffff"/>
                </a:solidFill>
                <a:latin typeface="Arial"/>
              </a:rPr>
              <a:t>- Érzékenység színekre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ffffff"/>
                </a:solidFill>
                <a:latin typeface="Arial"/>
              </a:rPr>
              <a:t>- Szennyezett levegő és víz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ffffff"/>
                </a:solidFill>
                <a:latin typeface="Arial"/>
              </a:rPr>
              <a:t>permetezőszerek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331" name="CustomShape 7"/>
          <p:cNvSpPr/>
          <p:nvPr/>
        </p:nvSpPr>
        <p:spPr>
          <a:xfrm>
            <a:off x="6156360" y="2782800"/>
            <a:ext cx="2736360" cy="1364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hu-HU" sz="1800" spc="-1" strike="noStrike">
                <a:solidFill>
                  <a:srgbClr val="c0504d"/>
                </a:solidFill>
                <a:latin typeface="Arial"/>
              </a:rPr>
              <a:t>Kémiai</a:t>
            </a: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Arial"/>
              </a:rPr>
              <a:t>- Rossz étrend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Arial"/>
              </a:rPr>
              <a:t>- Nem megfelelő vízbevitel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Arial"/>
              </a:rPr>
              <a:t>- Táplálkozási hiányosságok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332" name="CustomShape 8"/>
          <p:cNvSpPr/>
          <p:nvPr/>
        </p:nvSpPr>
        <p:spPr>
          <a:xfrm>
            <a:off x="755640" y="3862440"/>
            <a:ext cx="2879280" cy="18698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1800" spc="-1" strike="noStrike">
                <a:solidFill>
                  <a:srgbClr val="c0504d"/>
                </a:solidFill>
                <a:latin typeface="Calibri"/>
              </a:rPr>
              <a:t>Viselkedés</a:t>
            </a: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Calibri"/>
              </a:rPr>
              <a:t>- Elégtelen alvás és pihenés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Calibri"/>
              </a:rPr>
              <a:t>- Kábítószerek és gyógyszerek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Calibri"/>
              </a:rPr>
              <a:t>helytelen alkalmazása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Calibri"/>
              </a:rPr>
              <a:t>- Tökéletesség hajhászás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Calibri"/>
              </a:rPr>
              <a:t>- Halogatás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Calibri"/>
              </a:rPr>
              <a:t>- Időbeosztás és szervezési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Calibri"/>
              </a:rPr>
              <a:t> </a:t>
            </a:r>
            <a:r>
              <a:rPr b="0" lang="hu-HU" sz="1200" spc="-1" strike="noStrike">
                <a:solidFill>
                  <a:srgbClr val="c0504d"/>
                </a:solidFill>
                <a:latin typeface="Calibri"/>
              </a:rPr>
              <a:t>készségek hiánya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333" name="CustomShape 9"/>
          <p:cNvSpPr/>
          <p:nvPr/>
        </p:nvSpPr>
        <p:spPr>
          <a:xfrm>
            <a:off x="4356000" y="4363920"/>
            <a:ext cx="3024000" cy="1584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1800" spc="-1" strike="noStrike">
                <a:solidFill>
                  <a:srgbClr val="c0504d"/>
                </a:solidFill>
                <a:latin typeface="Calibri"/>
              </a:rPr>
              <a:t>Érzelmi</a:t>
            </a: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Calibri"/>
              </a:rPr>
              <a:t>- Múltbéli érzelmi traumák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Calibri"/>
              </a:rPr>
              <a:t>- Jelen és jövőbeli aggodalmak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Calibri"/>
              </a:rPr>
              <a:t>- Félelmek, fóbiák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Calibri"/>
              </a:rPr>
              <a:t>- Félelem a sikertelenségtől 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Calibri"/>
              </a:rPr>
              <a:t>és/vagy sikertől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c0504d"/>
                </a:solidFill>
                <a:latin typeface="Calibri"/>
              </a:rPr>
              <a:t>- Önértékeléssel kapcs. ügyek</a:t>
            </a:r>
            <a:endParaRPr b="0" lang="hu-H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1200" spc="-1" strike="noStrike">
              <a:latin typeface="Arial"/>
            </a:endParaRPr>
          </a:p>
        </p:txBody>
      </p:sp>
      <p:sp>
        <p:nvSpPr>
          <p:cNvPr id="334" name="CustomShape 10"/>
          <p:cNvSpPr/>
          <p:nvPr/>
        </p:nvSpPr>
        <p:spPr>
          <a:xfrm>
            <a:off x="250920" y="260280"/>
            <a:ext cx="7200720" cy="92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hu-HU" sz="4000" spc="-1" strike="noStrike">
                <a:solidFill>
                  <a:srgbClr val="c0504d"/>
                </a:solidFill>
                <a:latin typeface="Calibri"/>
              </a:rPr>
              <a:t>Stresszorok</a:t>
            </a:r>
            <a:endParaRPr b="0" lang="hu-H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c0504d"/>
                </a:solidFill>
                <a:latin typeface="Calibri"/>
              </a:rPr>
              <a:t>      </a:t>
            </a:r>
            <a:r>
              <a:rPr b="1" lang="hu-HU" sz="1600" spc="-1" strike="noStrike">
                <a:solidFill>
                  <a:srgbClr val="c0504d"/>
                </a:solidFill>
                <a:latin typeface="Calibri"/>
              </a:rPr>
              <a:t>( Tk. 5.o)</a:t>
            </a:r>
            <a:endParaRPr b="0" lang="hu-H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Application>LibreOffice/7.0.3.1$Windows_X86_64 LibreOffice_project/d7547858d014d4cf69878db179d326fc3483e082</Application>
  <Words>461</Words>
  <Paragraphs>95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2018-01-20T00:21:14Z</dcterms:created>
  <dc:creator>Cseh Szilvia</dc:creator>
  <dc:description/>
  <dc:language>hu-HU</dc:language>
  <cp:lastModifiedBy/>
  <dcterms:modified xsi:type="dcterms:W3CDTF">2022-02-11T19:29:48Z</dcterms:modified>
  <cp:revision>15</cp:revision>
  <dc:subject/>
  <dc:title>Stress Release Workshop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Diavetítés a képernyőre (4:3 oldalarány)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